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Regular"/>
      <p:regular r:id="rId16"/>
    </p:embeddedFont>
    <p:embeddedFont>
      <p:font typeface="Gmarket Sans Medium"/>
      <p:regular r:id="rId17"/>
    </p:embeddedFont>
    <p:embeddedFont>
      <p:font typeface="210 Mystery Regular"/>
      <p:regular r:id="rId18"/>
    </p:embeddedFont>
    <p:embeddedFont>
      <p:font typeface="Pretendard Light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gif" Type="http://schemas.openxmlformats.org/officeDocument/2006/relationships/image"/><Relationship Id="rId17" Target="../media/image45.png" Type="http://schemas.openxmlformats.org/officeDocument/2006/relationships/image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952500"/>
            <a:ext cx="16344900" cy="850900"/>
          </a:xfrm>
          <a:prstGeom prst="rect">
            <a:avLst/>
          </a:prstGeom>
          <a:effectLst>
            <a:outerShdw dir="5400000" dist="39040" blurRad="0">
              <a:srgbClr val="9E9E9E">
                <a:alpha val="10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4394200" y="7658100"/>
            <a:ext cx="9486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조장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정세훈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박현민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 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박시형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044700" y="3822700"/>
            <a:ext cx="14185900" cy="356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800" b="false" i="false" u="none" strike="noStrike" spc="-400">
                <a:solidFill>
                  <a:srgbClr val="9E9E9E"/>
                </a:solidFill>
                <a:latin typeface="Gmarket Sans Medium"/>
              </a:rPr>
              <a:t>KH</a:t>
            </a:r>
            <a:r>
              <a:rPr lang="ko-KR" sz="10800" b="false" i="false" u="none" strike="noStrike" spc="-400">
                <a:solidFill>
                  <a:srgbClr val="9E9E9E"/>
                </a:solidFill>
                <a:ea typeface="Gmarket Sans Medium"/>
              </a:rPr>
              <a:t>정보교육원</a:t>
            </a:r>
            <a:r>
              <a:rPr lang="en-US" sz="10800" b="false" i="false" u="none" strike="noStrike" spc="-400">
                <a:solidFill>
                  <a:srgbClr val="9E9E9E"/>
                </a:solidFill>
                <a:latin typeface="Gmarket Sans Medium"/>
              </a:rPr>
              <a:t>(</a:t>
            </a:r>
            <a:r>
              <a:rPr lang="ko-KR" sz="10800" b="false" i="false" u="none" strike="noStrike" spc="-400">
                <a:solidFill>
                  <a:srgbClr val="9E9E9E"/>
                </a:solidFill>
                <a:ea typeface="Gmarket Sans Medium"/>
              </a:rPr>
              <a:t>부산</a:t>
            </a:r>
            <a:r>
              <a:rPr lang="en-US" sz="10800" b="false" i="false" u="none" strike="noStrike" spc="-400">
                <a:solidFill>
                  <a:srgbClr val="9E9E9E"/>
                </a:solidFill>
                <a:latin typeface="Gmarket Sans Medium"/>
              </a:rPr>
              <a:t>)</a:t>
            </a:r>
          </a:p>
          <a:p>
            <a:pPr algn="ctr" lvl="0">
              <a:lnSpc>
                <a:spcPct val="99600"/>
              </a:lnSpc>
            </a:pPr>
            <a:r>
              <a:rPr lang="en-US" sz="10800" b="false" i="false" u="none" strike="noStrike" spc="-400">
                <a:solidFill>
                  <a:srgbClr val="9E9E9E"/>
                </a:solidFill>
                <a:latin typeface="Gmarket Sans Medium"/>
              </a:rPr>
              <a:t>4</a:t>
            </a:r>
            <a:r>
              <a:rPr lang="ko-KR" sz="10800" b="false" i="false" u="none" strike="noStrike" spc="-400">
                <a:solidFill>
                  <a:srgbClr val="9E9E9E"/>
                </a:solidFill>
                <a:ea typeface="Gmarket Sans Medium"/>
              </a:rPr>
              <a:t>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07200" y="2603500"/>
            <a:ext cx="4686300" cy="749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048500" y="2819400"/>
            <a:ext cx="41910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Business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042900" y="3073400"/>
            <a:ext cx="2933700" cy="469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258300" y="3073400"/>
            <a:ext cx="2933700" cy="469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461000" y="3073400"/>
            <a:ext cx="2933700" cy="469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943100" y="3441700"/>
            <a:ext cx="2933700" cy="397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22600" y="6565900"/>
            <a:ext cx="520700" cy="520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048000" y="67056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58000" y="6565900"/>
            <a:ext cx="520700" cy="520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883400" y="67056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93400" y="6565900"/>
            <a:ext cx="520700" cy="520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731500" y="67056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28800" y="6565900"/>
            <a:ext cx="520700" cy="520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566900" y="67056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38300" y="4508500"/>
            <a:ext cx="901700" cy="901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02900" y="4508500"/>
            <a:ext cx="901700" cy="901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32100" y="4495800"/>
            <a:ext cx="901700" cy="901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67500" y="4508500"/>
            <a:ext cx="901700" cy="901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397000" y="5816600"/>
            <a:ext cx="375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첫번째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45100" y="5816600"/>
            <a:ext cx="375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두번째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080500" y="5816600"/>
            <a:ext cx="375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세번째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15900" y="5816600"/>
            <a:ext cx="375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네번째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키워드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28800" y="7645400"/>
            <a:ext cx="2895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주제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64200" y="7645400"/>
            <a:ext cx="2895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해양오염쓰레기의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종류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12300" y="7645400"/>
            <a:ext cx="2895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스크랩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47700" y="7645400"/>
            <a:ext cx="2895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프로젝트연결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설명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연결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128000" y="1587500"/>
            <a:ext cx="2032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l   Process   l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197600" y="2895600"/>
            <a:ext cx="1676400" cy="1676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661900" y="5207000"/>
            <a:ext cx="825500" cy="4318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320800" y="3213100"/>
            <a:ext cx="156591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http://127.0.0.1:6111/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64500" y="533400"/>
            <a:ext cx="97282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75700" y="635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64600" y="-571500"/>
            <a:ext cx="1143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863600" y="2324100"/>
            <a:ext cx="11137900" cy="548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66100" y="2247900"/>
            <a:ext cx="95250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277600" y="25908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구현화면을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토대로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이미지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2527300"/>
            <a:ext cx="596900" cy="596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724900" y="26924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77600" y="37465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구현화면을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토대로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이미지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3683000"/>
            <a:ext cx="596900" cy="596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724900" y="38354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7600" y="48895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구현화면을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토대로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이미지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4826000"/>
            <a:ext cx="596900" cy="5969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8724900" y="49911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77600" y="60452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구현화면을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토대로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이미지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5981700"/>
            <a:ext cx="596900" cy="5969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724900" y="61341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39500" y="71882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구현화면을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토대로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이미지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7124700"/>
            <a:ext cx="596900" cy="5969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8724900" y="72898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77600" y="83439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최종본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출력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 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8280400"/>
            <a:ext cx="596900" cy="5969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8724900" y="84328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77600" y="14478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주제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636000" y="1384300"/>
            <a:ext cx="596900" cy="5969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8724900" y="15367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01200" y="1028700"/>
            <a:ext cx="8077200" cy="802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57300" y="3975100"/>
            <a:ext cx="6451600" cy="482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세계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해양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쓰레기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80%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육상에서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유입되며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매년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1,100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만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톤의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플라스틱이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바다로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흘러들어갑니다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해양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플라스틱은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2020~2024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동안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매년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4%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증가하고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, 700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종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이상의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해양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생물이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피해를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입었습니다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청소의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65%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이상이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일회용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플라스틱이며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아시아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태평양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지역이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50%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차지합니다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어업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손실은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연평균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25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억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달러이고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관광업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피해로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일부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지역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관광객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수가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20%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감소했습니다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마이크로플라스틱은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90%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이상의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바닷물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샘플에서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검출되며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최근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5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년간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관련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국제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협약이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30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건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이상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증가했습니다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쓰레기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발생량은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계속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증가할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것으로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Mystery Regular"/>
              </a:rPr>
              <a:t>예상됩니다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Mystery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400" y="3073400"/>
            <a:ext cx="7353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해양오염쓰레기는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무분별한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폐기물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투기로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해양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생태계와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인류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건강에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위협을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210 Mystery Regular"/>
              </a:rPr>
              <a:t>줍니다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210 Mystery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400" y="1371600"/>
            <a:ext cx="2032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l   About Us   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5400" y="1955800"/>
            <a:ext cx="7797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 spc="-200">
                <a:solidFill>
                  <a:srgbClr val="000000"/>
                </a:solidFill>
                <a:ea typeface="210 Mystery Regular"/>
              </a:rPr>
              <a:t>해양</a:t>
            </a:r>
            <a:r>
              <a:rPr lang="en-US" sz="5800" b="false" i="false" u="none" strike="noStrike" spc="-200">
                <a:solidFill>
                  <a:srgbClr val="000000"/>
                </a:solidFill>
                <a:latin typeface="210 Mystery Regular"/>
              </a:rPr>
              <a:t> </a:t>
            </a:r>
            <a:r>
              <a:rPr lang="ko-KR" sz="5800" b="false" i="false" u="none" strike="noStrike" spc="-200">
                <a:solidFill>
                  <a:srgbClr val="000000"/>
                </a:solidFill>
                <a:ea typeface="210 Mystery Regular"/>
              </a:rPr>
              <a:t>오염쓰레기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54200" y="3530600"/>
            <a:ext cx="14579600" cy="518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53200" y="6134100"/>
            <a:ext cx="51816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90700" y="6134100"/>
            <a:ext cx="147066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01200" y="3683000"/>
            <a:ext cx="2286000" cy="2286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899900" y="3835400"/>
            <a:ext cx="4572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낚시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도구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(Fishing Nets &amp; Gear)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30100" y="4699000"/>
            <a:ext cx="38862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유령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어업은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생태계를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파괴하고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고래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거북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대형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해양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생물에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피해를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줍니다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01200" y="6286500"/>
            <a:ext cx="2286000" cy="2286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230100" y="6604000"/>
            <a:ext cx="4191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4.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담배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꽁초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(Cigarette Butts)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17400" y="7175500"/>
            <a:ext cx="38862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쓰레기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문제는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심각하며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화학물질이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포함된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셀룰로오스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아세테이트는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해양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생물에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Light"/>
              </a:rPr>
              <a:t>해롭습니다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260600" y="3683000"/>
            <a:ext cx="2286000" cy="2286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876800" y="3683000"/>
            <a:ext cx="43180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플라스틱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병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용기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(Plastic Bottles &amp; Containers)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76800" y="4597400"/>
            <a:ext cx="38862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해양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쓰레기는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흔한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형태로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분해에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수백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년이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걸리며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미세플라스틱으로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변해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해양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생태계와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인간에게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영향을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미칩니다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60600" y="6286500"/>
            <a:ext cx="2286000" cy="2286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876800" y="6642100"/>
            <a:ext cx="4318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비닐봉지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(Plastic Bags)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76800" y="7124700"/>
            <a:ext cx="38862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해파리처럼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보여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바다거북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등이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삼키며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소화불량과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질식으로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생존에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위협이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됩니다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해양오염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쓰레기의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종류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28000" y="1587500"/>
            <a:ext cx="2032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l   Project   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3365500"/>
            <a:ext cx="15379700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3175000"/>
            <a:ext cx="153797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1384300"/>
            <a:ext cx="15379700" cy="737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7000" y="1384300"/>
            <a:ext cx="153797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2908300"/>
            <a:ext cx="15379700" cy="585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47800" y="2222500"/>
            <a:ext cx="153797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1778000"/>
            <a:ext cx="15379700" cy="673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